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70" r:id="rId4"/>
    <p:sldId id="271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</p:sldIdLst>
  <p:sldSz cx="9144000" cy="6858000" type="screen4x3"/>
  <p:notesSz cx="6858000" cy="9144000"/>
  <p:custDataLst>
    <p:tags r:id="rId1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5" d="100"/>
          <a:sy n="75" d="100"/>
        </p:scale>
        <p:origin x="-1014" y="-102"/>
      </p:cViewPr>
      <p:guideLst>
        <p:guide orient="horz" pos="2160"/>
        <p:guide pos="29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236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194" name="组合 8193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8195" name="组合 8194"/>
            <p:cNvGrpSpPr/>
            <p:nvPr/>
          </p:nvGrpSpPr>
          <p:grpSpPr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8196" name="矩形 8195"/>
              <p:cNvSpPr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197" name="矩形 8196"/>
              <p:cNvSpPr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8198" name="组合 8197"/>
            <p:cNvGrpSpPr/>
            <p:nvPr/>
          </p:nvGrpSpPr>
          <p:grpSpPr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8199" name="矩形 8198"/>
              <p:cNvSpPr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00" name="矩形 8199"/>
              <p:cNvSpPr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8201" name="矩形 8200"/>
            <p:cNvSpPr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2" name="矩形 8201"/>
            <p:cNvSpPr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3" name="矩形 8202"/>
            <p:cNvSpPr/>
            <p:nvPr/>
          </p:nvSpPr>
          <p:spPr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204" name="标题 8203"/>
          <p:cNvSpPr>
            <a:spLocks noGrp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lvl="0">
              <a:buClrTx/>
              <a:buSzTx/>
              <a:buFontTx/>
              <a:defRPr sz="4400">
                <a:solidFill>
                  <a:srgbClr val="333399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205" name="副标题 820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8206" name="日期占位符 8205"/>
          <p:cNvSpPr>
            <a:spLocks noGrp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07" name="页脚占位符 8206"/>
          <p:cNvSpPr>
            <a:spLocks noGrp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8208" name="灯片编号占位符 8207"/>
          <p:cNvSpPr>
            <a:spLocks noGrp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1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40009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946400" y="12443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6612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矩形 7169"/>
          <p:cNvSpPr/>
          <p:nvPr/>
        </p:nvSpPr>
        <p:spPr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1" name="矩形 7170"/>
          <p:cNvSpPr/>
          <p:nvPr/>
        </p:nvSpPr>
        <p:spPr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2" name="矩形 7171"/>
          <p:cNvSpPr/>
          <p:nvPr/>
        </p:nvSpPr>
        <p:spPr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3" name="矩形 7172"/>
          <p:cNvSpPr/>
          <p:nvPr/>
        </p:nvSpPr>
        <p:spPr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4" name="矩形 7173"/>
          <p:cNvSpPr/>
          <p:nvPr/>
        </p:nvSpPr>
        <p:spPr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5" name="矩形 7174"/>
          <p:cNvSpPr/>
          <p:nvPr/>
        </p:nvSpPr>
        <p:spPr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6" name="矩形 7175"/>
          <p:cNvSpPr/>
          <p:nvPr/>
        </p:nvSpPr>
        <p:spPr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7" name="标题 7176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8" name="文本占位符 7177"/>
          <p:cNvSpPr>
            <a:spLocks noGrp="1"/>
          </p:cNvSpPr>
          <p:nvPr>
            <p:ph type="body" idx="1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179" name="日期占位符 7178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latin typeface="Tahoma" panose="020B0604030504040204" pitchFamily="34" charset="0"/>
              </a:defRPr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80" name="页脚占位符 7179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latin typeface="Tahoma" panose="020B060403050404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181" name="灯片编号占位符 7180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latin typeface="Tahoma" panose="020B0604030504040204" pitchFamily="34" charset="0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emf"/><Relationship Id="rId8" Type="http://schemas.openxmlformats.org/officeDocument/2006/relationships/oleObject" Target="../embeddings/oleObject10.bin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image" Target="../media/image5.png"/><Relationship Id="rId4" Type="http://schemas.openxmlformats.org/officeDocument/2006/relationships/tags" Target="../tags/tag228.xml"/><Relationship Id="rId3" Type="http://schemas.openxmlformats.org/officeDocument/2006/relationships/image" Target="../media/image4.png"/><Relationship Id="rId2" Type="http://schemas.openxmlformats.org/officeDocument/2006/relationships/tags" Target="../tags/tag227.xml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3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image" Target="../media/image5.png"/><Relationship Id="rId4" Type="http://schemas.openxmlformats.org/officeDocument/2006/relationships/tags" Target="../tags/tag233.xml"/><Relationship Id="rId3" Type="http://schemas.openxmlformats.org/officeDocument/2006/relationships/image" Target="../media/image4.png"/><Relationship Id="rId2" Type="http://schemas.openxmlformats.org/officeDocument/2006/relationships/tags" Target="../tags/tag23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image" Target="../media/image5.png"/><Relationship Id="rId4" Type="http://schemas.openxmlformats.org/officeDocument/2006/relationships/tags" Target="../tags/tag169.xml"/><Relationship Id="rId3" Type="http://schemas.openxmlformats.org/officeDocument/2006/relationships/image" Target="../media/image4.png"/><Relationship Id="rId2" Type="http://schemas.openxmlformats.org/officeDocument/2006/relationships/tags" Target="../tags/tag168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5.png"/><Relationship Id="rId4" Type="http://schemas.openxmlformats.org/officeDocument/2006/relationships/tags" Target="../tags/tag173.xml"/><Relationship Id="rId3" Type="http://schemas.openxmlformats.org/officeDocument/2006/relationships/image" Target="../media/image4.png"/><Relationship Id="rId24" Type="http://schemas.openxmlformats.org/officeDocument/2006/relationships/vmlDrawing" Target="../drawings/vmlDrawing1.v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186.xml"/><Relationship Id="rId21" Type="http://schemas.openxmlformats.org/officeDocument/2006/relationships/tags" Target="../tags/tag185.xml"/><Relationship Id="rId20" Type="http://schemas.openxmlformats.org/officeDocument/2006/relationships/tags" Target="../tags/tag184.xml"/><Relationship Id="rId2" Type="http://schemas.openxmlformats.org/officeDocument/2006/relationships/tags" Target="../tags/tag172.xml"/><Relationship Id="rId19" Type="http://schemas.openxmlformats.org/officeDocument/2006/relationships/image" Target="../media/image15.wmf"/><Relationship Id="rId18" Type="http://schemas.openxmlformats.org/officeDocument/2006/relationships/oleObject" Target="../embeddings/oleObject2.bin"/><Relationship Id="rId17" Type="http://schemas.openxmlformats.org/officeDocument/2006/relationships/tags" Target="../tags/tag183.xml"/><Relationship Id="rId16" Type="http://schemas.openxmlformats.org/officeDocument/2006/relationships/tags" Target="../tags/tag18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image" Target="../media/image14.wmf"/><Relationship Id="rId11" Type="http://schemas.openxmlformats.org/officeDocument/2006/relationships/oleObject" Target="../embeddings/oleObject1.bin"/><Relationship Id="rId10" Type="http://schemas.openxmlformats.org/officeDocument/2006/relationships/tags" Target="../tags/tag178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image" Target="../media/image5.png"/><Relationship Id="rId4" Type="http://schemas.openxmlformats.org/officeDocument/2006/relationships/tags" Target="../tags/tag188.xml"/><Relationship Id="rId3" Type="http://schemas.openxmlformats.org/officeDocument/2006/relationships/image" Target="../media/image4.png"/><Relationship Id="rId2" Type="http://schemas.openxmlformats.org/officeDocument/2006/relationships/tags" Target="../tags/tag18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image" Target="../media/image5.png"/><Relationship Id="rId4" Type="http://schemas.openxmlformats.org/officeDocument/2006/relationships/tags" Target="../tags/tag192.xml"/><Relationship Id="rId3" Type="http://schemas.openxmlformats.org/officeDocument/2006/relationships/image" Target="../media/image4.png"/><Relationship Id="rId21" Type="http://schemas.openxmlformats.org/officeDocument/2006/relationships/vmlDrawing" Target="../drawings/vmlDrawing2.v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191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image" Target="../media/image17.wmf"/><Relationship Id="rId15" Type="http://schemas.openxmlformats.org/officeDocument/2006/relationships/oleObject" Target="../embeddings/oleObject4.bin"/><Relationship Id="rId14" Type="http://schemas.openxmlformats.org/officeDocument/2006/relationships/tags" Target="../tags/tag199.xml"/><Relationship Id="rId13" Type="http://schemas.openxmlformats.org/officeDocument/2006/relationships/image" Target="../media/image16.wmf"/><Relationship Id="rId12" Type="http://schemas.openxmlformats.org/officeDocument/2006/relationships/oleObject" Target="../embeddings/oleObject3.bin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image" Target="../media/image5.png"/><Relationship Id="rId4" Type="http://schemas.openxmlformats.org/officeDocument/2006/relationships/tags" Target="../tags/tag204.xml"/><Relationship Id="rId3" Type="http://schemas.openxmlformats.org/officeDocument/2006/relationships/image" Target="../media/image4.png"/><Relationship Id="rId2" Type="http://schemas.openxmlformats.org/officeDocument/2006/relationships/tags" Target="../tags/tag203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image" Target="../media/image5.png"/><Relationship Id="rId4" Type="http://schemas.openxmlformats.org/officeDocument/2006/relationships/tags" Target="../tags/tag208.xml"/><Relationship Id="rId3" Type="http://schemas.openxmlformats.org/officeDocument/2006/relationships/image" Target="../media/image4.png"/><Relationship Id="rId2" Type="http://schemas.openxmlformats.org/officeDocument/2006/relationships/tags" Target="../tags/tag20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image" Target="../media/image5.png"/><Relationship Id="rId4" Type="http://schemas.openxmlformats.org/officeDocument/2006/relationships/tags" Target="../tags/tag212.xml"/><Relationship Id="rId3" Type="http://schemas.openxmlformats.org/officeDocument/2006/relationships/image" Target="../media/image4.png"/><Relationship Id="rId2" Type="http://schemas.openxmlformats.org/officeDocument/2006/relationships/tags" Target="../tags/tag211.xml"/><Relationship Id="rId15" Type="http://schemas.openxmlformats.org/officeDocument/2006/relationships/vmlDrawing" Target="../drawings/vmlDrawing3.v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18.xml"/><Relationship Id="rId12" Type="http://schemas.openxmlformats.org/officeDocument/2006/relationships/image" Target="../media/image18.wmf"/><Relationship Id="rId11" Type="http://schemas.openxmlformats.org/officeDocument/2006/relationships/oleObject" Target="../embeddings/oleObject5.bin"/><Relationship Id="rId10" Type="http://schemas.openxmlformats.org/officeDocument/2006/relationships/tags" Target="../tags/tag21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image" Target="../media/image5.png"/><Relationship Id="rId4" Type="http://schemas.openxmlformats.org/officeDocument/2006/relationships/tags" Target="../tags/tag220.xml"/><Relationship Id="rId3" Type="http://schemas.openxmlformats.org/officeDocument/2006/relationships/image" Target="../media/image4.png"/><Relationship Id="rId21" Type="http://schemas.openxmlformats.org/officeDocument/2006/relationships/vmlDrawing" Target="../drawings/vmlDrawing4.v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19.xml"/><Relationship Id="rId19" Type="http://schemas.openxmlformats.org/officeDocument/2006/relationships/tags" Target="../tags/tag226.xml"/><Relationship Id="rId18" Type="http://schemas.openxmlformats.org/officeDocument/2006/relationships/image" Target="../media/image22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21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20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9.wmf"/><Relationship Id="rId11" Type="http://schemas.openxmlformats.org/officeDocument/2006/relationships/oleObject" Target="../embeddings/oleObject6.bin"/><Relationship Id="rId10" Type="http://schemas.openxmlformats.org/officeDocument/2006/relationships/tags" Target="../tags/tag225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486025" y="4063834"/>
            <a:ext cx="4238625" cy="718600"/>
          </a:xfrm>
        </p:spPr>
        <p:txBody>
          <a:bodyPr>
            <a:normAutofit/>
          </a:bodyPr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点击此处添加副标题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95550" y="2404070"/>
            <a:ext cx="4238625" cy="1165622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700" baseline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组合逻辑电路设计举例</a:t>
            </a:r>
            <a:endParaRPr lang="zh-CN" altLang="en-US" sz="2700" baseline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4578" name="标题 2457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练习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4579" name="文本占位符 2457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有一水箱由大小两台水泵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供水。水箱中设置了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个水位检测元件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。水面低于检测元件时，检测元件给出高电平；水面高于检测元件时，检测元件给出低电平。现要求当水位超过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点时，水泵停止工作；水位低于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点而高于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点时，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单独工作；水位低于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点而高于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点时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单独工作；水位低于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点时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都工作。设计一个逻辑电路来控制两台水泵。要求电路尽量简单。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4580" name="对象 24579"/>
          <p:cNvGraphicFramePr/>
          <p:nvPr>
            <p:custDataLst>
              <p:tags r:id="rId7"/>
            </p:custDataLst>
          </p:nvPr>
        </p:nvGraphicFramePr>
        <p:xfrm>
          <a:off x="4953000" y="228600"/>
          <a:ext cx="38830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8" imgW="3462655" imgH="1642745" progId="Visio.Drawing.11">
                  <p:embed/>
                </p:oleObj>
              </mc:Choice>
              <mc:Fallback>
                <p:oleObj name="" r:id="rId8" imgW="3462655" imgH="1642745" progId="Visio.Drawing.11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53000" y="228600"/>
                        <a:ext cx="3883025" cy="18319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5602" name="标题 2560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预习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5603" name="文本占位符 2560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编码器　　译码器　　显示译码器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奇偶校验器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6386" name="标题 1638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组合逻辑电路设计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——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1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6387" name="文本占位符 1638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 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试用与非门设计一个三变量判奇电路，若三个变量中有奇数个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，则输出为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否则为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7410" name="标题 1740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组合逻辑电路设计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——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（续）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7411" name="文本占位符 1741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219200" y="1981200"/>
            <a:ext cx="1331913" cy="496888"/>
          </a:xfrm>
          <a:solidFill>
            <a:schemeClr val="folHlink"/>
          </a:solidFill>
          <a:ln w="9525">
            <a:solidFill>
              <a:schemeClr val="dk1"/>
            </a:solidFill>
            <a:miter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buNone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真值表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buNone/>
            </a:pP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7412" name="表格 17411"/>
          <p:cNvGraphicFramePr/>
          <p:nvPr>
            <p:custDataLst>
              <p:tags r:id="rId7"/>
            </p:custDataLst>
          </p:nvPr>
        </p:nvGraphicFramePr>
        <p:xfrm>
          <a:off x="1371600" y="2667000"/>
          <a:ext cx="1600200" cy="3467100"/>
        </p:xfrm>
        <a:graphic>
          <a:graphicData uri="http://schemas.openxmlformats.org/drawingml/2006/table">
            <a:tbl>
              <a:tblPr/>
              <a:tblGrid>
                <a:gridCol w="1039813"/>
                <a:gridCol w="560387"/>
              </a:tblGrid>
              <a:tr h="45561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 i="1">
                          <a:latin typeface="微软雅黑" panose="020B0503020204020204" charset="-122"/>
                          <a:ea typeface="微软雅黑" panose="020B0503020204020204" charset="-122"/>
                        </a:rPr>
                        <a:t>A B C</a:t>
                      </a:r>
                      <a:endParaRPr lang="en-US" altLang="zh-CN" sz="2400" i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 i="1">
                          <a:latin typeface="微软雅黑" panose="020B0503020204020204" charset="-122"/>
                          <a:ea typeface="微软雅黑" panose="020B0503020204020204" charset="-122"/>
                        </a:rPr>
                        <a:t>Y</a:t>
                      </a:r>
                      <a:endParaRPr lang="en-US" altLang="zh-CN" sz="2400" b="1" i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01148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000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001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010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011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101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110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111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17424" name="右箭头 17423"/>
          <p:cNvSpPr/>
          <p:nvPr>
            <p:custDataLst>
              <p:tags r:id="rId8"/>
            </p:custDataLst>
          </p:nvPr>
        </p:nvSpPr>
        <p:spPr>
          <a:xfrm rot="-1360833">
            <a:off x="3048000" y="31242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26" name="矩形 17425"/>
          <p:cNvSpPr/>
          <p:nvPr>
            <p:custDataLst>
              <p:tags r:id="rId9"/>
            </p:custDataLst>
          </p:nvPr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7425" name="对象 17424"/>
          <p:cNvGraphicFramePr/>
          <p:nvPr>
            <p:custDataLst>
              <p:tags r:id="rId10"/>
            </p:custDataLst>
          </p:nvPr>
        </p:nvGraphicFramePr>
        <p:xfrm>
          <a:off x="4483100" y="3276600"/>
          <a:ext cx="40640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1" imgW="2029460" imgH="215900" progId="Equation.DSMT4">
                  <p:embed/>
                </p:oleObj>
              </mc:Choice>
              <mc:Fallback>
                <p:oleObj name="" r:id="rId11" imgW="2029460" imgH="2159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83100" y="3276600"/>
                        <a:ext cx="4064000" cy="4381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7" name="矩形 17426"/>
          <p:cNvSpPr/>
          <p:nvPr>
            <p:custDataLst>
              <p:tags r:id="rId13"/>
            </p:custDataLst>
          </p:nvPr>
        </p:nvSpPr>
        <p:spPr>
          <a:xfrm>
            <a:off x="4572000" y="2667000"/>
            <a:ext cx="2209800" cy="496888"/>
          </a:xfrm>
          <a:prstGeom prst="rect">
            <a:avLst/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逻辑表达式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28" name="下箭头 17427"/>
          <p:cNvSpPr/>
          <p:nvPr>
            <p:custDataLst>
              <p:tags r:id="rId14"/>
            </p:custDataLst>
          </p:nvPr>
        </p:nvSpPr>
        <p:spPr>
          <a:xfrm>
            <a:off x="5562600" y="3810000"/>
            <a:ext cx="228600" cy="762000"/>
          </a:xfrm>
          <a:prstGeom prst="downArrow">
            <a:avLst>
              <a:gd name="adj1" fmla="val 50000"/>
              <a:gd name="adj2" fmla="val 8333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29" name="矩形 17428"/>
          <p:cNvSpPr/>
          <p:nvPr>
            <p:custDataLst>
              <p:tags r:id="rId15"/>
            </p:custDataLst>
          </p:nvPr>
        </p:nvSpPr>
        <p:spPr>
          <a:xfrm>
            <a:off x="5181600" y="4572000"/>
            <a:ext cx="1676400" cy="496888"/>
          </a:xfrm>
          <a:prstGeom prst="rect">
            <a:avLst/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直接化简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31" name="矩形 17430"/>
          <p:cNvSpPr/>
          <p:nvPr>
            <p:custDataLst>
              <p:tags r:id="rId16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7430" name="对象 17429"/>
          <p:cNvGraphicFramePr/>
          <p:nvPr>
            <p:custDataLst>
              <p:tags r:id="rId17"/>
            </p:custDataLst>
          </p:nvPr>
        </p:nvGraphicFramePr>
        <p:xfrm>
          <a:off x="4724400" y="5334000"/>
          <a:ext cx="29718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8" imgW="937895" imgH="177800" progId="Equation.DSMT4">
                  <p:embed/>
                </p:oleObj>
              </mc:Choice>
              <mc:Fallback>
                <p:oleObj name="" r:id="rId18" imgW="937895" imgH="1778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724400" y="5334000"/>
                        <a:ext cx="2971800" cy="5619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2" name="矩形 17431"/>
          <p:cNvSpPr/>
          <p:nvPr>
            <p:custDataLst>
              <p:tags r:id="rId20"/>
            </p:custDataLst>
          </p:nvPr>
        </p:nvSpPr>
        <p:spPr>
          <a:xfrm>
            <a:off x="5029200" y="6096000"/>
            <a:ext cx="1676400" cy="496888"/>
          </a:xfrm>
          <a:prstGeom prst="rect">
            <a:avLst/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逻辑图略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 useBgFill="1">
        <p:nvSpPr>
          <p:cNvPr id="17433" name="矩形 17432"/>
          <p:cNvSpPr/>
          <p:nvPr>
            <p:custDataLst>
              <p:tags r:id="rId21"/>
            </p:custDataLst>
          </p:nvPr>
        </p:nvSpPr>
        <p:spPr>
          <a:xfrm>
            <a:off x="2514600" y="3505200"/>
            <a:ext cx="5181600" cy="876935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结论：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变量异或，若‘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1’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的个数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>
              <a:buNone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为奇数个，则结果为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7" grpId="0" bldLvl="0" animBg="1"/>
      <p:bldP spid="17429" grpId="0" bldLvl="0" animBg="1"/>
      <p:bldP spid="17432" grpId="0" bldLvl="0" animBg="1"/>
      <p:bldP spid="1743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4" name="标题 1843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组合逻辑电路设计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——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2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8435" name="文本占位符 18434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例2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某工厂有三个车间，每个车间各需要1KW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的电力，这三个车间由两台发电机组供电，一台是1KW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，另一台是2KW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。此三车间经常不同时工作，有时只有一个车间工作，也可能有两个车间或三个车间工作。为了节省能源，又保证电力供应，试设计一个逻辑电路，能自动完成配电任务。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534" name="矩形 20533"/>
          <p:cNvSpPr/>
          <p:nvPr>
            <p:custDataLst>
              <p:tags r:id="rId6"/>
            </p:custDataLst>
          </p:nvPr>
        </p:nvSpPr>
        <p:spPr>
          <a:xfrm>
            <a:off x="4191000" y="4038600"/>
            <a:ext cx="4724400" cy="9144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84" name="文本占位符 20483"/>
          <p:cNvSpPr>
            <a:spLocks noGrp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1182688" y="2017713"/>
            <a:ext cx="1331912" cy="496887"/>
          </a:xfrm>
          <a:solidFill>
            <a:schemeClr val="folHlink">
              <a:alpha val="100000"/>
            </a:schemeClr>
          </a:solidFill>
          <a:ln w="9525">
            <a:solidFill>
              <a:schemeClr val="dk1">
                <a:alpha val="100000"/>
              </a:schemeClr>
            </a:solidFill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buNone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真值表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buNone/>
            </a:pP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20526" name="表格 20525"/>
          <p:cNvGraphicFramePr/>
          <p:nvPr>
            <p:custDataLst>
              <p:tags r:id="rId8"/>
            </p:custDataLst>
          </p:nvPr>
        </p:nvGraphicFramePr>
        <p:xfrm>
          <a:off x="1219200" y="2743200"/>
          <a:ext cx="1905000" cy="3538538"/>
        </p:xfrm>
        <a:graphic>
          <a:graphicData uri="http://schemas.openxmlformats.org/drawingml/2006/table">
            <a:tbl>
              <a:tblPr/>
              <a:tblGrid>
                <a:gridCol w="1047750"/>
                <a:gridCol w="363538"/>
                <a:gridCol w="493712"/>
              </a:tblGrid>
              <a:tr h="5270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A B C</a:t>
                      </a:r>
                      <a:endParaRPr lang="en-US" altLang="zh-CN" sz="2400" i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en-US" altLang="zh-CN" sz="2400" i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Y</a:t>
                      </a:r>
                      <a:endParaRPr lang="en-US" altLang="zh-CN" sz="2400" b="1" i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01148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000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001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010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011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101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110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111</a:t>
                      </a:r>
                      <a:endParaRPr lang="zh-CN" altLang="en-US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20528" name="右箭头 20527"/>
          <p:cNvSpPr/>
          <p:nvPr>
            <p:custDataLst>
              <p:tags r:id="rId9"/>
            </p:custDataLst>
          </p:nvPr>
        </p:nvSpPr>
        <p:spPr>
          <a:xfrm>
            <a:off x="3200400" y="4267200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529" name="矩形 20528"/>
          <p:cNvSpPr/>
          <p:nvPr>
            <p:custDataLst>
              <p:tags r:id="rId10"/>
            </p:custDataLst>
          </p:nvPr>
        </p:nvSpPr>
        <p:spPr>
          <a:xfrm>
            <a:off x="4724400" y="3352800"/>
            <a:ext cx="2209800" cy="496888"/>
          </a:xfrm>
          <a:prstGeom prst="rect">
            <a:avLst/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逻辑表达式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531" name="矩形 20530"/>
          <p:cNvSpPr/>
          <p:nvPr>
            <p:custDataLst>
              <p:tags r:id="rId11"/>
            </p:custDataLst>
          </p:nvPr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0530" name="对象 20529"/>
          <p:cNvGraphicFramePr/>
          <p:nvPr/>
        </p:nvGraphicFramePr>
        <p:xfrm>
          <a:off x="4262438" y="4114800"/>
          <a:ext cx="45831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2" imgW="2866390" imgH="215900" progId="Equation.DSMT4">
                  <p:embed/>
                </p:oleObj>
              </mc:Choice>
              <mc:Fallback>
                <p:oleObj name="" r:id="rId12" imgW="2866390" imgH="2159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62438" y="4114800"/>
                        <a:ext cx="4583112" cy="349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3" name="矩形 20532"/>
          <p:cNvSpPr/>
          <p:nvPr>
            <p:custDataLst>
              <p:tags r:id="rId14"/>
            </p:custDataLst>
          </p:nvPr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0532" name="对象 20531"/>
          <p:cNvGraphicFramePr/>
          <p:nvPr/>
        </p:nvGraphicFramePr>
        <p:xfrm>
          <a:off x="4343400" y="4572000"/>
          <a:ext cx="4419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5" imgW="2984500" imgH="215900" progId="Equation.DSMT4">
                  <p:embed/>
                </p:oleObj>
              </mc:Choice>
              <mc:Fallback>
                <p:oleObj name="" r:id="rId15" imgW="2984500" imgH="2159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343400" y="4572000"/>
                        <a:ext cx="4419600" cy="325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5" name="矩形 20534"/>
          <p:cNvSpPr/>
          <p:nvPr>
            <p:custDataLst>
              <p:tags r:id="rId17"/>
            </p:custDataLst>
          </p:nvPr>
        </p:nvSpPr>
        <p:spPr>
          <a:xfrm>
            <a:off x="4876800" y="5181600"/>
            <a:ext cx="1676400" cy="496888"/>
          </a:xfrm>
          <a:prstGeom prst="rect">
            <a:avLst/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逻辑图略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文本占位符 19458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1143000" y="262890"/>
            <a:ext cx="7163435" cy="1758315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0" rIns="82550" bIns="0" rtlCol="0"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indent="0" algn="l">
              <a:spcBef>
                <a:spcPts val="0"/>
              </a:spcBef>
            </a:pPr>
            <a:r>
              <a:rPr lang="zh-CN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解：确定逻辑变量并赋值</a:t>
            </a:r>
            <a:endParaRPr lang="zh-CN" altLang="en-US" sz="24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0" lvl="0" indent="0" algn="l"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设3</a:t>
            </a:r>
            <a:r>
              <a:rPr lang="zh-CN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个车间为A、B</a:t>
            </a:r>
            <a:r>
              <a:rPr lang="zh-CN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、C，工作时为1</a:t>
            </a:r>
            <a:r>
              <a:rPr lang="zh-CN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，不工作为0，1KW</a:t>
            </a:r>
            <a:r>
              <a:rPr lang="zh-CN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发电机组为X，2KW</a:t>
            </a:r>
            <a:r>
              <a:rPr lang="zh-CN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的发电机组为 Y</a:t>
            </a:r>
            <a:r>
              <a:rPr lang="zh-CN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，启动时为1，不启动时为0</a:t>
            </a:r>
            <a:r>
              <a:rPr lang="zh-CN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charRg st="12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459">
                                            <p:txEl>
                                              <p:charRg st="12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9" grpId="0" bldLvl="0" animBg="1"/>
      <p:bldP spid="2053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1507" name="文本占位符 2150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914400" y="1600200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例3 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一般来说，大多数人的血型为A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、AB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、O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四种。AB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可接受任何血型，但是它只能输给AB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型。A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型能输给A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型或AB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型，可接受A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或O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型；B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型能输送给B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或AB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型，可接受O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型或B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型；O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型可以输送给A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、AB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，但只能接受O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型。请设计一个逻辑电路，具有四个输入端和一个输出端，输入端表示一对输血和受血的两种血型，当受血者能接受时，则输出为1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，否则为0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434" name="标题 18433"/>
          <p:cNvSpPr>
            <a:spLocks noGrp="1"/>
          </p:cNvSpPr>
          <p:nvPr/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rtlCol="0"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组合逻辑电路设计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——例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3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2531" name="文本占位符 2253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42683" y="53308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lnSpc>
                <a:spcPct val="90000"/>
              </a:lnSpc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确定逻辑变量并赋值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变量WX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表示输血者代码，YZ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表示受血者代码。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令：WX=00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为A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型；   YZ=00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为A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型；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WX=01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型；   YZ=01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型；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WX=10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为AB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型；YZ=10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为AB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型；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WX=11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为O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型；   YZ=11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为O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型。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当输送和接受血型能匹配时，输出端F=1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否则为0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3556" name="文本占位符 23555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1120458"/>
            <a:ext cx="1331912" cy="496887"/>
          </a:xfrm>
          <a:solidFill>
            <a:schemeClr val="folHlink">
              <a:alpha val="100000"/>
            </a:schemeClr>
          </a:solidFill>
          <a:ln w="9525">
            <a:solidFill>
              <a:schemeClr val="dk1">
                <a:alpha val="100000"/>
              </a:schemeClr>
            </a:solidFill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buNone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真值表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buNone/>
            </a:pP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23610" name="表格 23609"/>
          <p:cNvGraphicFramePr/>
          <p:nvPr>
            <p:custDataLst>
              <p:tags r:id="rId7"/>
            </p:custDataLst>
          </p:nvPr>
        </p:nvGraphicFramePr>
        <p:xfrm>
          <a:off x="2559050" y="931545"/>
          <a:ext cx="1479550" cy="4888230"/>
        </p:xfrm>
        <a:graphic>
          <a:graphicData uri="http://schemas.openxmlformats.org/drawingml/2006/table">
            <a:tbl>
              <a:tblPr/>
              <a:tblGrid>
                <a:gridCol w="946150"/>
                <a:gridCol w="533400"/>
              </a:tblGrid>
              <a:tr h="4032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WXYZ</a:t>
                      </a:r>
                      <a:endParaRPr lang="en-US" altLang="zh-CN" sz="1800" i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en-US" altLang="zh-CN" sz="1800" b="1" i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448468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0000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0001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0010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0011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0100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0101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0110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0111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1001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1010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1011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1100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1101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1110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1111</a:t>
                      </a:r>
                      <a:endParaRPr lang="zh-CN" altLang="en-US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23611" name="右箭头 23610"/>
          <p:cNvSpPr/>
          <p:nvPr>
            <p:custDataLst>
              <p:tags r:id="rId8"/>
            </p:custDataLst>
          </p:nvPr>
        </p:nvSpPr>
        <p:spPr>
          <a:xfrm>
            <a:off x="4114800" y="3141345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612" name="矩形 23611"/>
          <p:cNvSpPr/>
          <p:nvPr/>
        </p:nvSpPr>
        <p:spPr>
          <a:xfrm>
            <a:off x="5638800" y="1998345"/>
            <a:ext cx="2209800" cy="496888"/>
          </a:xfrm>
          <a:prstGeom prst="rect">
            <a:avLst/>
          </a:pr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卡诺图化简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614" name="矩形 23613"/>
          <p:cNvSpPr/>
          <p:nvPr>
            <p:custDataLst>
              <p:tags r:id="rId9"/>
            </p:custDataLst>
          </p:nvPr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613" name="对象 23612"/>
          <p:cNvGraphicFramePr/>
          <p:nvPr>
            <p:custDataLst>
              <p:tags r:id="rId10"/>
            </p:custDataLst>
          </p:nvPr>
        </p:nvGraphicFramePr>
        <p:xfrm>
          <a:off x="5028883" y="3099435"/>
          <a:ext cx="39417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1" imgW="1953260" imgH="215900" progId="Equation.DSMT4">
                  <p:embed/>
                </p:oleObj>
              </mc:Choice>
              <mc:Fallback>
                <p:oleObj name="" r:id="rId11" imgW="1953260" imgH="2159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8883" y="3099435"/>
                        <a:ext cx="3941762" cy="4397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1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6627" name="文本占位符 2662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218883" y="1066483"/>
            <a:ext cx="7772400" cy="32400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例4 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设X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、Y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均为4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位二进制数，它们分别为一个逻辑电路的输入和输出，要求0≤X≤4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时，Y=X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，当5≤X≤9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时，Y=X+4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，而且X&lt;10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。试用与非门设计此电路。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答案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629" name="矩形 26628"/>
          <p:cNvSpPr/>
          <p:nvPr>
            <p:custDataLst>
              <p:tags r:id="rId7"/>
            </p:custDataLst>
          </p:nvPr>
        </p:nvSpPr>
        <p:spPr>
          <a:xfrm>
            <a:off x="0" y="32908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1" name="矩形 26630"/>
          <p:cNvSpPr/>
          <p:nvPr>
            <p:custDataLst>
              <p:tags r:id="rId8"/>
            </p:custDataLst>
          </p:nvPr>
        </p:nvSpPr>
        <p:spPr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3" name="矩形 26632"/>
          <p:cNvSpPr/>
          <p:nvPr>
            <p:custDataLst>
              <p:tags r:id="rId9"/>
            </p:custDataLst>
          </p:nvPr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5" name="矩形 26634"/>
          <p:cNvSpPr/>
          <p:nvPr>
            <p:custDataLst>
              <p:tags r:id="rId10"/>
            </p:custDataLst>
          </p:nvPr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05000" y="2988945"/>
            <a:ext cx="4953000" cy="1202690"/>
            <a:chOff x="2520" y="8010"/>
            <a:chExt cx="7800" cy="1894"/>
          </a:xfrm>
        </p:grpSpPr>
        <p:graphicFrame>
          <p:nvGraphicFramePr>
            <p:cNvPr id="26628" name="对象 26627"/>
            <p:cNvGraphicFramePr/>
            <p:nvPr/>
          </p:nvGraphicFramePr>
          <p:xfrm>
            <a:off x="2520" y="8160"/>
            <a:ext cx="3600" cy="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11" imgW="1371600" imgH="279400" progId="Equation.DSMT4">
                    <p:embed/>
                  </p:oleObj>
                </mc:Choice>
                <mc:Fallback>
                  <p:oleObj name="" r:id="rId11" imgW="1371600" imgH="279400" progId="Equation.DSMT4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520" y="8160"/>
                          <a:ext cx="3600" cy="7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0" name="对象 26629"/>
            <p:cNvGraphicFramePr/>
            <p:nvPr/>
          </p:nvGraphicFramePr>
          <p:xfrm>
            <a:off x="6720" y="8010"/>
            <a:ext cx="3600" cy="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13" imgW="1231265" imgH="304800" progId="Equation.DSMT4">
                    <p:embed/>
                  </p:oleObj>
                </mc:Choice>
                <mc:Fallback>
                  <p:oleObj name="" r:id="rId13" imgW="1231265" imgH="304800" progId="Equation.DSMT4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720" y="8010"/>
                          <a:ext cx="3600" cy="8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2" name="对象 26631"/>
            <p:cNvGraphicFramePr/>
            <p:nvPr/>
          </p:nvGraphicFramePr>
          <p:xfrm>
            <a:off x="2520" y="9120"/>
            <a:ext cx="1560" cy="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15" imgW="457200" imgH="228600" progId="Equation.DSMT4">
                    <p:embed/>
                  </p:oleObj>
                </mc:Choice>
                <mc:Fallback>
                  <p:oleObj name="" r:id="rId15" imgW="457200" imgH="228600" progId="Equation.DSMT4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520" y="9120"/>
                          <a:ext cx="1560" cy="7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4" name="对象 26633"/>
            <p:cNvGraphicFramePr/>
            <p:nvPr/>
          </p:nvGraphicFramePr>
          <p:xfrm>
            <a:off x="5040" y="9240"/>
            <a:ext cx="1440" cy="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17" imgW="495300" imgH="228600" progId="Equation.DSMT4">
                    <p:embed/>
                  </p:oleObj>
                </mc:Choice>
                <mc:Fallback>
                  <p:oleObj name="" r:id="rId17" imgW="495300" imgH="228600" progId="Equation.DSMT4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040" y="9240"/>
                          <a:ext cx="1440" cy="6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81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charRg st="81" end="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  <p:tag name="KSO_WM_SPECIAL_SOURCE" val="bdnull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f079332-9a52-4969-9b9b-99fd5b94f718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50f1bc-275d-4643-a860-9e237b8815a1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f079332-9a52-4969-9b9b-99fd5b94f718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50f1bc-275d-4643-a860-9e237b8815a1}"/>
</p:tagLst>
</file>

<file path=ppt/tags/tag174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75.xml><?xml version="1.0" encoding="utf-8"?>
<p:tagLst xmlns:p="http://schemas.openxmlformats.org/presentationml/2006/main">
  <p:tag name="KSO_WM_UNIT_TABLE_BEAUTIFY" val="smartTable{f711295a-e954-4cc4-a0f1-b3677a549eea}"/>
</p:tagLst>
</file>

<file path=ppt/tags/tag176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f079332-9a52-4969-9b9b-99fd5b94f718}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50f1bc-275d-4643-a860-9e237b8815a1}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f079332-9a52-4969-9b9b-99fd5b94f718}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50f1bc-275d-4643-a860-9e237b8815a1}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95.xml><?xml version="1.0" encoding="utf-8"?>
<p:tagLst xmlns:p="http://schemas.openxmlformats.org/presentationml/2006/main">
  <p:tag name="KSO_WM_UNIT_TABLE_BEAUTIFY" val="smartTable{56c822b0-154a-4eb1-a82a-181ea6eb7336}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f079332-9a52-4969-9b9b-99fd5b94f718}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50f1bc-275d-4643-a860-9e237b8815a1}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f079332-9a52-4969-9b9b-99fd5b94f718}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50f1bc-275d-4643-a860-9e237b8815a1}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f079332-9a52-4969-9b9b-99fd5b94f718}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50f1bc-275d-4643-a860-9e237b8815a1}"/>
</p:tagLst>
</file>

<file path=ppt/tags/tag213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p="http://schemas.openxmlformats.org/presentationml/2006/main">
  <p:tag name="KSO_WM_UNIT_TABLE_BEAUTIFY" val="smartTable{3501b36e-ead3-4552-8a52-7eac32ff9471}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1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f079332-9a52-4969-9b9b-99fd5b94f718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50f1bc-275d-4643-a860-9e237b8815a1}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f079332-9a52-4969-9b9b-99fd5b94f718}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50f1bc-275d-4643-a860-9e237b8815a1}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3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f079332-9a52-4969-9b9b-99fd5b94f718}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50f1bc-275d-4643-a860-9e237b8815a1}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6.xml><?xml version="1.0" encoding="utf-8"?>
<p:tagLst xmlns:p="http://schemas.openxmlformats.org/presentationml/2006/main">
  <p:tag name="KSO_DOCER_TEMPLATE_OPEN_ONCE_MARK" val="1"/>
  <p:tag name="KSO_WPP_MARK_KEY" val="7feb4385-9982-4fd7-a5d0-c1dffa00a3d8"/>
  <p:tag name="COMMONDATA" val="eyJoZGlkIjoiYjA3NzAxYzkwMWNmZTU3NGYyMWJlOWIyOTQyNDdhODc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f079332-9a52-4969-9b9b-99fd5b94f718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50f1bc-275d-4643-a860-9e237b8815a1}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1187</Words>
  <Application>WPS 演示</Application>
  <PresentationFormat>在屏幕上显示</PresentationFormat>
  <Paragraphs>165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11</vt:i4>
      </vt:variant>
    </vt:vector>
  </HeadingPairs>
  <TitlesOfParts>
    <vt:vector size="34" baseType="lpstr">
      <vt:lpstr>Arial</vt:lpstr>
      <vt:lpstr>宋体</vt:lpstr>
      <vt:lpstr>Wingdings</vt:lpstr>
      <vt:lpstr>Tahoma</vt:lpstr>
      <vt:lpstr>微软雅黑</vt:lpstr>
      <vt:lpstr>汉仪旗黑-85S</vt:lpstr>
      <vt:lpstr>黑体</vt:lpstr>
      <vt:lpstr>汉仪旗黑-85S</vt:lpstr>
      <vt:lpstr>Times New Roman</vt:lpstr>
      <vt:lpstr>Arial Unicode MS</vt:lpstr>
      <vt:lpstr>Calibri</vt:lpstr>
      <vt:lpstr>Blends</vt:lpstr>
      <vt:lpstr>2_Office 主题​​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组合逻辑电路设计举例</vt:lpstr>
      <vt:lpstr>组合逻辑电路设计——例1</vt:lpstr>
      <vt:lpstr>组合逻辑电路设计——例1（续）</vt:lpstr>
      <vt:lpstr>组合逻辑电路设计——例2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预习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Rebecca W. W. Tsui</cp:lastModifiedBy>
  <cp:revision>66</cp:revision>
  <dcterms:created xsi:type="dcterms:W3CDTF">2022-04-02T01:29:00Z</dcterms:created>
  <dcterms:modified xsi:type="dcterms:W3CDTF">2023-05-02T01:15:00Z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AFF7DFD146FF4582834EFB3E4869DAA2</vt:lpwstr>
  </property>
  <property fmtid="{D5CDD505-2E9C-101B-9397-08002B2CF9AE}" pid="4" name="KSOProductBuildVer">
    <vt:lpwstr>2052-11.1.0.14036</vt:lpwstr>
  </property>
</Properties>
</file>